
<file path=[Content_Types].xml><?xml version="1.0" encoding="utf-8"?>
<Types xmlns="http://schemas.openxmlformats.org/package/2006/content-types">
  <Default Extension="emf" ContentType="image/x-emf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61" r:id="rId2"/>
    <p:sldId id="256" r:id="rId3"/>
    <p:sldId id="260" r:id="rId4"/>
    <p:sldId id="263" r:id="rId5"/>
    <p:sldId id="257" r:id="rId6"/>
    <p:sldId id="264" r:id="rId7"/>
    <p:sldId id="265" r:id="rId8"/>
    <p:sldId id="266" r:id="rId9"/>
  </p:sldIdLst>
  <p:sldSz cx="9144000" cy="6858000" type="screen4x3"/>
  <p:notesSz cx="6858000" cy="9144000"/>
  <p:defaultTextStyle>
    <a:defPPr>
      <a:defRPr lang="it-IT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728FA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Stile medio 2 - Colore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6165" autoAdjust="0"/>
    <p:restoredTop sz="94660"/>
  </p:normalViewPr>
  <p:slideViewPr>
    <p:cSldViewPr snapToGrid="0" snapToObjects="1">
      <p:cViewPr varScale="1">
        <p:scale>
          <a:sx n="63" d="100"/>
          <a:sy n="63" d="100"/>
        </p:scale>
        <p:origin x="1740" y="56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png>
</file>

<file path=ppt/media/image2.png>
</file>

<file path=ppt/media/image3.png>
</file>

<file path=ppt/media/image5.jpg>
</file>

<file path=ppt/media/image6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Rettangolo 167"/>
          <p:cNvSpPr/>
          <p:nvPr userDrawn="1"/>
        </p:nvSpPr>
        <p:spPr>
          <a:xfrm>
            <a:off x="0" y="3832224"/>
            <a:ext cx="9144000" cy="3025775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169" name="Gruppo 168"/>
          <p:cNvGrpSpPr/>
          <p:nvPr userDrawn="1"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70" name="Connettore 1 169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3" name="Connettore 1 25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4" name="Connettore 1 25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5" name="Connettore 1 25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6" name="Connettore 1 25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7" name="Connettore 1 25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8" name="Connettore 1 25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9" name="Connettore 1 25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0" name="Connettore 1 25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1" name="Connettore 1 26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2" name="Connettore 1 26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3" name="Connettore 1 26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4" name="Connettore 1 26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5" name="Connettore 1 26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6" name="Connettore 1 26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7" name="Connettore 1 26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8" name="Connettore 1 26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9" name="Connettore 1 26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0" name="Connettore 1 26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1" name="Connettore 1 27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2" name="Connettore 1 27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3" name="Connettore 1 27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4" name="Connettore 1 27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5" name="Connettore 1 27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6" name="Connettore 1 27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7" name="Connettore 1 27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8" name="Connettore 1 27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9" name="Connettore 1 27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0" name="Connettore 1 27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1" name="Connettore 1 28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2" name="Connettore 1 28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3" name="Connettore 1 28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4" name="Connettore 1 28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5" name="Connettore 1 28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6" name="Connettore 1 28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7" name="Connettore 1 28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8" name="Connettore 1 28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9" name="Connettore 1 28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2" name="Titolo 1"/>
          <p:cNvSpPr>
            <a:spLocks noGrp="1"/>
          </p:cNvSpPr>
          <p:nvPr>
            <p:ph type="ctrTitle"/>
          </p:nvPr>
        </p:nvSpPr>
        <p:spPr>
          <a:xfrm>
            <a:off x="641534" y="4149725"/>
            <a:ext cx="7772400" cy="968375"/>
          </a:xfrm>
        </p:spPr>
        <p:txBody>
          <a:bodyPr>
            <a:normAutofit/>
          </a:bodyPr>
          <a:lstStyle>
            <a:lvl1pPr>
              <a:defRPr sz="3600"/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>
          <a:xfrm>
            <a:off x="641534" y="5260975"/>
            <a:ext cx="7772400" cy="1333500"/>
          </a:xfrm>
        </p:spPr>
        <p:txBody>
          <a:bodyPr/>
          <a:lstStyle>
            <a:lvl1pPr marL="0" indent="0" algn="l">
              <a:buNone/>
              <a:defRPr>
                <a:solidFill>
                  <a:schemeClr val="bg1"/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it-IT" dirty="0"/>
              <a:t>Fare clic per modificare lo stile del sottotitolo dello schema</a:t>
            </a:r>
          </a:p>
        </p:txBody>
      </p:sp>
    </p:spTree>
    <p:extLst>
      <p:ext uri="{BB962C8B-B14F-4D97-AF65-F5344CB8AC3E}">
        <p14:creationId xmlns:p14="http://schemas.microsoft.com/office/powerpoint/2010/main" val="51481261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olo e testo vertica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19155541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itolo verticale e tes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vertica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verticale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8336697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33609177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_Diapositiva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03280542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olo e contenu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3" name="Rettangolo 252"/>
          <p:cNvSpPr/>
          <p:nvPr userDrawn="1"/>
        </p:nvSpPr>
        <p:spPr>
          <a:xfrm>
            <a:off x="0" y="1"/>
            <a:ext cx="9144000" cy="1269904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323726" cy="4525963"/>
          </a:xfrm>
        </p:spPr>
        <p:txBody>
          <a:bodyPr/>
          <a:lstStyle/>
          <a:p>
            <a:pPr lvl="0"/>
            <a:r>
              <a:rPr lang="it-IT" dirty="0"/>
              <a:t>Fare clic per modificare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  <p:sp>
        <p:nvSpPr>
          <p:cNvPr id="129" name="Rettangolo 128"/>
          <p:cNvSpPr/>
          <p:nvPr userDrawn="1"/>
        </p:nvSpPr>
        <p:spPr>
          <a:xfrm>
            <a:off x="0" y="6126162"/>
            <a:ext cx="9144000" cy="731837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sp>
        <p:nvSpPr>
          <p:cNvPr id="130" name="CasellaDiTesto 129"/>
          <p:cNvSpPr txBox="1"/>
          <p:nvPr userDrawn="1"/>
        </p:nvSpPr>
        <p:spPr>
          <a:xfrm>
            <a:off x="157778" y="6363505"/>
            <a:ext cx="306917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it-IT" sz="1200" b="1" dirty="0">
                <a:solidFill>
                  <a:srgbClr val="FFFFFF"/>
                </a:solidFill>
                <a:latin typeface="Arial"/>
                <a:cs typeface="Arial"/>
              </a:rPr>
              <a:t>Nome Cognome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,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assoc.prof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 ABC </a:t>
            </a:r>
            <a:r>
              <a:rPr lang="it-IT" sz="1200" b="1" baseline="0" dirty="0" err="1">
                <a:solidFill>
                  <a:srgbClr val="FFFFFF"/>
                </a:solidFill>
                <a:latin typeface="Arial"/>
                <a:cs typeface="Arial"/>
              </a:rPr>
              <a:t>Dept</a:t>
            </a:r>
            <a:r>
              <a:rPr lang="it-IT" sz="1200" b="1" baseline="0" dirty="0">
                <a:solidFill>
                  <a:srgbClr val="FFFFFF"/>
                </a:solidFill>
                <a:latin typeface="Arial"/>
                <a:cs typeface="Arial"/>
              </a:rPr>
              <a:t>.</a:t>
            </a:r>
            <a:endParaRPr lang="it-IT" sz="1200" b="1" dirty="0">
              <a:solidFill>
                <a:srgbClr val="FFFFFF"/>
              </a:solidFill>
              <a:latin typeface="Arial"/>
              <a:cs typeface="Arial"/>
            </a:endParaRPr>
          </a:p>
        </p:txBody>
      </p:sp>
      <p:grpSp>
        <p:nvGrpSpPr>
          <p:cNvPr id="132" name="Gruppo 131"/>
          <p:cNvGrpSpPr/>
          <p:nvPr userDrawn="1"/>
        </p:nvGrpSpPr>
        <p:grpSpPr>
          <a:xfrm>
            <a:off x="48007" y="1089904"/>
            <a:ext cx="9036647" cy="180000"/>
            <a:chOff x="1218340" y="275867"/>
            <a:chExt cx="17715122" cy="567843"/>
          </a:xfrm>
        </p:grpSpPr>
        <p:cxnSp>
          <p:nvCxnSpPr>
            <p:cNvPr id="133" name="Connettore 1 132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4" name="Connettore 1 133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5" name="Connettore 1 134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6" name="Connettore 1 135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7" name="Connettore 1 136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8" name="Connettore 1 137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9" name="Connettore 1 138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0" name="Connettore 1 139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1" name="Connettore 1 140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2" name="Connettore 1 141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3" name="Connettore 1 142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4" name="Connettore 1 143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5" name="Connettore 1 144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6" name="Connettore 1 145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7" name="Connettore 1 146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8" name="Connettore 1 147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9" name="Connettore 1 148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0" name="Connettore 1 149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1" name="Connettore 1 150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2" name="Connettore 1 151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3" name="Connettore 1 152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4" name="Connettore 1 153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5" name="Connettore 1 154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6" name="Connettore 1 155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7" name="Connettore 1 156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8" name="Connettore 1 157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9" name="Connettore 1 158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0" name="Connettore 1 159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1" name="Connettore 1 160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2" name="Connettore 1 161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3" name="Connettore 1 162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4" name="Connettore 1 163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5" name="Connettore 1 164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6" name="Connettore 1 165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7" name="Connettore 1 166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8" name="Connettore 1 167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9" name="Connettore 1 168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0" name="Connettore 1 169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1" name="Connettore 1 170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2" name="Connettore 1 171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3" name="Connettore 1 172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4" name="Connettore 1 173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5" name="Connettore 1 174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6" name="Connettore 1 175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7" name="Connettore 1 176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8" name="Connettore 1 177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9" name="Connettore 1 178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0" name="Connettore 1 179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1" name="Connettore 1 180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2" name="Connettore 1 181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3" name="Connettore 1 182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4" name="Connettore 1 183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5" name="Connettore 1 184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6" name="Connettore 1 185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7" name="Connettore 1 186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8" name="Connettore 1 187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9" name="Connettore 1 188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0" name="Connettore 1 189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1" name="Connettore 1 190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2" name="Connettore 1 191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3" name="Connettore 1 192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4" name="Connettore 1 193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5" name="Connettore 1 194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6" name="Connettore 1 195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7" name="Connettore 1 196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8" name="Connettore 1 197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9" name="Connettore 1 198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0" name="Connettore 1 199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1" name="Connettore 1 200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2" name="Connettore 1 201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3" name="Connettore 1 202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4" name="Connettore 1 203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5" name="Connettore 1 204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6" name="Connettore 1 205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7" name="Connettore 1 206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8" name="Connettore 1 207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9" name="Connettore 1 208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0" name="Connettore 1 209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1" name="Connettore 1 210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2" name="Connettore 1 211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3" name="Connettore 1 212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4" name="Connettore 1 213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5" name="Connettore 1 214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6" name="Connettore 1 215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7" name="Connettore 1 216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8" name="Connettore 1 217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9" name="Connettore 1 218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0" name="Connettore 1 219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1" name="Connettore 1 220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2" name="Connettore 1 221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3" name="Connettore 1 222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4" name="Connettore 1 223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5" name="Connettore 1 224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6" name="Connettore 1 225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7" name="Connettore 1 226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8" name="Connettore 1 227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9" name="Connettore 1 228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0" name="Connettore 1 229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1" name="Connettore 1 230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2" name="Connettore 1 231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3" name="Connettore 1 232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4" name="Connettore 1 233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5" name="Connettore 1 234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6" name="Connettore 1 235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7" name="Connettore 1 236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8" name="Connettore 1 237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9" name="Connettore 1 238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0" name="Connettore 1 239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1" name="Connettore 1 240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2" name="Connettore 1 241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3" name="Connettore 1 242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4" name="Connettore 1 243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5" name="Connettore 1 244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6" name="Connettore 1 245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7" name="Connettore 1 246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8" name="Connettore 1 247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9" name="Connettore 1 248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0" name="Connettore 1 249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1" name="Connettore 1 250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2" name="Connettore 1 251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pic>
        <p:nvPicPr>
          <p:cNvPr id="254" name="Picture 2" descr="Y:\IMMAGINE _COORDINATA_2014\PPT\modello1\loghi_PNG\03_Polimi_logotipo_bandiera-1riga.png"/>
          <p:cNvPicPr>
            <a:picLocks noChangeAspect="1" noChangeArrowheads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94898" y="6346378"/>
            <a:ext cx="2780124" cy="289381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5888687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Intestazione sezio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data 3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11/04/2023</a:t>
            </a:fld>
            <a:endParaRPr lang="it-IT"/>
          </a:p>
        </p:txBody>
      </p:sp>
      <p:sp>
        <p:nvSpPr>
          <p:cNvPr id="5" name="Segnaposto piè di pagina 4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6" name="Segnaposto numero diapositiva 5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6192215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Contenuto 2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3060060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nfron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4" name="Segnaposto contenuto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5" name="Segnaposto testo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6" name="Segnaposto contenuto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7" name="Segnaposto data 6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11/04/2023</a:t>
            </a:fld>
            <a:endParaRPr lang="it-IT"/>
          </a:p>
        </p:txBody>
      </p:sp>
      <p:sp>
        <p:nvSpPr>
          <p:cNvPr id="8" name="Segnaposto piè di pagina 7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9" name="Segnaposto numero diapositiva 8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84095329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tito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data 2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11/04/2023</a:t>
            </a:fld>
            <a:endParaRPr lang="it-IT"/>
          </a:p>
        </p:txBody>
      </p:sp>
      <p:sp>
        <p:nvSpPr>
          <p:cNvPr id="4" name="Segnaposto piè di pagina 3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5" name="Segnaposto numero diapositiva 4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47844212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Vuo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data 1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11/04/2023</a:t>
            </a:fld>
            <a:endParaRPr lang="it-IT"/>
          </a:p>
        </p:txBody>
      </p:sp>
      <p:sp>
        <p:nvSpPr>
          <p:cNvPr id="3" name="Segnaposto piè di pagina 2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4" name="Segnaposto numero diapositiva 3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192597777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uto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it-IT"/>
              <a:t>Fare clic per modificare stili del testo dello schema</a:t>
            </a:r>
          </a:p>
          <a:p>
            <a:pPr lvl="1"/>
            <a:r>
              <a:rPr lang="it-IT"/>
              <a:t>Secondo livello</a:t>
            </a:r>
          </a:p>
          <a:p>
            <a:pPr lvl="2"/>
            <a:r>
              <a:rPr lang="it-IT"/>
              <a:t>Terzo livello</a:t>
            </a:r>
          </a:p>
          <a:p>
            <a:pPr lvl="3"/>
            <a:r>
              <a:rPr lang="it-IT"/>
              <a:t>Quarto livello</a:t>
            </a:r>
          </a:p>
          <a:p>
            <a:pPr lvl="4"/>
            <a:r>
              <a:rPr lang="it-IT"/>
              <a:t>Quinto livello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8675857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magine con didascali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it-IT"/>
              <a:t>Fare clic per modificare lo stile del titolo</a:t>
            </a:r>
          </a:p>
        </p:txBody>
      </p:sp>
      <p:sp>
        <p:nvSpPr>
          <p:cNvPr id="3" name="Segnaposto immagine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it-IT"/>
              <a:t>Fare clic sull'icona per inserire un'immagine</a:t>
            </a:r>
          </a:p>
        </p:txBody>
      </p:sp>
      <p:sp>
        <p:nvSpPr>
          <p:cNvPr id="4" name="Segnaposto testo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it-IT"/>
              <a:t>Fare clic per modificare stili del testo dello schema</a:t>
            </a:r>
          </a:p>
        </p:txBody>
      </p:sp>
      <p:sp>
        <p:nvSpPr>
          <p:cNvPr id="5" name="Segnaposto data 4"/>
          <p:cNvSpPr>
            <a:spLocks noGrp="1"/>
          </p:cNvSpPr>
          <p:nvPr>
            <p:ph type="dt" sz="half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B96E2279-029F-964F-A5B1-8676BDA67CCA}" type="datetimeFigureOut">
              <a:rPr lang="it-IT" smtClean="0"/>
              <a:t>11/04/2023</a:t>
            </a:fld>
            <a:endParaRPr lang="it-IT"/>
          </a:p>
        </p:txBody>
      </p:sp>
      <p:sp>
        <p:nvSpPr>
          <p:cNvPr id="6" name="Segnaposto piè di pagina 5"/>
          <p:cNvSpPr>
            <a:spLocks noGrp="1"/>
          </p:cNvSpPr>
          <p:nvPr>
            <p:ph type="ftr" sz="quarte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/>
          <a:lstStyle/>
          <a:p>
            <a:endParaRPr lang="it-IT"/>
          </a:p>
        </p:txBody>
      </p:sp>
      <p:sp>
        <p:nvSpPr>
          <p:cNvPr id="7" name="Segnaposto numero diapositiva 6"/>
          <p:cNvSpPr>
            <a:spLocks noGrp="1"/>
          </p:cNvSpPr>
          <p:nvPr>
            <p:ph type="sldNum" sz="quarter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/>
          <a:lstStyle/>
          <a:p>
            <a:fld id="{7834947A-1B05-2B43-AD85-E646CE852B9E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254806384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egnaposto titolo 1"/>
          <p:cNvSpPr>
            <a:spLocks noGrp="1"/>
          </p:cNvSpPr>
          <p:nvPr>
            <p:ph type="title"/>
          </p:nvPr>
        </p:nvSpPr>
        <p:spPr>
          <a:xfrm>
            <a:off x="288521" y="139166"/>
            <a:ext cx="8581043" cy="840400"/>
          </a:xfrm>
          <a:prstGeom prst="rect">
            <a:avLst/>
          </a:prstGeom>
        </p:spPr>
        <p:txBody>
          <a:bodyPr vert="horz" lIns="91440" tIns="45720" rIns="91440" bIns="45720" rtlCol="0" anchor="t" anchorCtr="0">
            <a:normAutofit/>
          </a:bodyPr>
          <a:lstStyle/>
          <a:p>
            <a:r>
              <a:rPr lang="it-IT" dirty="0"/>
              <a:t>Fare clic per modificare stile</a:t>
            </a:r>
          </a:p>
        </p:txBody>
      </p:sp>
      <p:sp>
        <p:nvSpPr>
          <p:cNvPr id="3" name="Segnaposto testo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143452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it-IT" dirty="0"/>
              <a:t>Fare clic per modificare gli stili del testo dello schema</a:t>
            </a:r>
          </a:p>
          <a:p>
            <a:pPr lvl="1"/>
            <a:r>
              <a:rPr lang="it-IT" dirty="0"/>
              <a:t>Secondo livello</a:t>
            </a:r>
          </a:p>
          <a:p>
            <a:pPr lvl="2"/>
            <a:r>
              <a:rPr lang="it-IT" dirty="0"/>
              <a:t>Terzo livello</a:t>
            </a:r>
          </a:p>
          <a:p>
            <a:pPr lvl="3"/>
            <a:r>
              <a:rPr lang="it-IT" dirty="0"/>
              <a:t>Quarto livello</a:t>
            </a:r>
          </a:p>
          <a:p>
            <a:pPr lvl="4"/>
            <a:r>
              <a:rPr lang="it-IT" dirty="0"/>
              <a:t>Quinto livello</a:t>
            </a:r>
          </a:p>
        </p:txBody>
      </p:sp>
    </p:spTree>
    <p:extLst>
      <p:ext uri="{BB962C8B-B14F-4D97-AF65-F5344CB8AC3E}">
        <p14:creationId xmlns:p14="http://schemas.microsoft.com/office/powerpoint/2010/main" val="111961159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</p:sldLayoutIdLst>
  <p:txStyles>
    <p:titleStyle>
      <a:lvl1pPr marL="0" indent="0" algn="l" defTabSz="457200" rtl="0" eaLnBrk="1" latinLnBrk="0" hangingPunct="1">
        <a:spcBef>
          <a:spcPct val="0"/>
        </a:spcBef>
        <a:buNone/>
        <a:defRPr sz="2200" b="1" kern="1200">
          <a:solidFill>
            <a:schemeClr val="bg1"/>
          </a:solidFill>
          <a:latin typeface="Arial"/>
          <a:ea typeface="+mj-ea"/>
          <a:cs typeface="Arial"/>
        </a:defRPr>
      </a:lvl1pPr>
    </p:titleStyle>
    <p:bodyStyle>
      <a:lvl1pPr marL="0" indent="0" algn="l" defTabSz="457200" rtl="0" eaLnBrk="1" latinLnBrk="0" hangingPunct="1">
        <a:spcBef>
          <a:spcPct val="20000"/>
        </a:spcBef>
        <a:buFont typeface="Wingdings" charset="2"/>
        <a:buNone/>
        <a:defRPr sz="2200" kern="1200">
          <a:solidFill>
            <a:schemeClr val="tx1"/>
          </a:solidFill>
          <a:latin typeface="Arial"/>
          <a:ea typeface="+mn-ea"/>
          <a:cs typeface="Arial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200" kern="1200">
          <a:solidFill>
            <a:schemeClr val="tx1"/>
          </a:solidFill>
          <a:latin typeface="Arial"/>
          <a:ea typeface="+mn-ea"/>
          <a:cs typeface="Arial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200" kern="1200">
          <a:solidFill>
            <a:schemeClr val="tx1"/>
          </a:solidFill>
          <a:latin typeface="Arial"/>
          <a:ea typeface="+mn-ea"/>
          <a:cs typeface="Arial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200" kern="1200">
          <a:solidFill>
            <a:schemeClr val="tx1"/>
          </a:solidFill>
          <a:latin typeface="Arial"/>
          <a:ea typeface="+mn-ea"/>
          <a:cs typeface="Arial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it-IT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3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emf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hyperlink" Target="https://www.oecd.org/pisa/data/" TargetMode="Externa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2"/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7598" b="14682"/>
          <a:stretch/>
        </p:blipFill>
        <p:spPr bwMode="auto">
          <a:xfrm>
            <a:off x="0" y="0"/>
            <a:ext cx="9144000" cy="4149725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Titolo presentazione</a:t>
            </a:r>
            <a:br>
              <a:rPr lang="it-IT" sz="2800" dirty="0"/>
            </a:br>
            <a:r>
              <a:rPr lang="it-IT" sz="2800" dirty="0"/>
              <a:t>sottotitolo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118100"/>
            <a:ext cx="7772400" cy="1333500"/>
          </a:xfrm>
        </p:spPr>
        <p:txBody>
          <a:bodyPr>
            <a:normAutofit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Milano, XX mese 20XX</a:t>
            </a:r>
          </a:p>
          <a:p>
            <a:endParaRPr lang="it-IT" dirty="0"/>
          </a:p>
        </p:txBody>
      </p:sp>
      <p:pic>
        <p:nvPicPr>
          <p:cNvPr id="1028" name="Picture 4" descr="Y:\IMMAGINE _COORDINATA_2014\LOGO_UFFICIALE\01_Polimi_centrato\eps\01_Polimi_centrato_COL_negativo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514725" y="1996654"/>
            <a:ext cx="2133600" cy="1573118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Rettangolo 8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 dirty="0"/>
          </a:p>
        </p:txBody>
      </p:sp>
      <p:grpSp>
        <p:nvGrpSpPr>
          <p:cNvPr id="10" name="Gruppo 9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12" name="Connettore 1 11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0" name="Connettore 1 129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1" name="Connettore 1 130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2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en-GB" sz="3100" dirty="0"/>
              <a:t>Projects – Applied Statistics </a:t>
            </a:r>
            <a:r>
              <a:rPr lang="en-GB" sz="3100" dirty="0" err="1"/>
              <a:t>a.y</a:t>
            </a:r>
            <a:r>
              <a:rPr lang="en-GB" sz="3100" dirty="0"/>
              <a:t>. 2022/23</a:t>
            </a:r>
          </a:p>
        </p:txBody>
      </p:sp>
      <p:sp>
        <p:nvSpPr>
          <p:cNvPr id="133" name="Sottotitolo 2"/>
          <p:cNvSpPr txBox="1">
            <a:spLocks/>
          </p:cNvSpPr>
          <p:nvPr/>
        </p:nvSpPr>
        <p:spPr>
          <a:xfrm>
            <a:off x="628834" y="4752975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sz="2700" dirty="0">
                <a:solidFill>
                  <a:schemeClr val="bg1"/>
                </a:solidFill>
              </a:rPr>
              <a:t>Team #2 – Analysis of the PISA dataset.</a:t>
            </a:r>
          </a:p>
        </p:txBody>
      </p:sp>
    </p:spTree>
    <p:extLst>
      <p:ext uri="{BB962C8B-B14F-4D97-AF65-F5344CB8AC3E}">
        <p14:creationId xmlns:p14="http://schemas.microsoft.com/office/powerpoint/2010/main" val="17511125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magine 6" descr="01_Polimi_centrato_COL_positivo.eps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43250" y="1721149"/>
            <a:ext cx="2730901" cy="2126951"/>
          </a:xfrm>
          <a:prstGeom prst="rect">
            <a:avLst/>
          </a:prstGeom>
        </p:spPr>
      </p:pic>
      <p:sp>
        <p:nvSpPr>
          <p:cNvPr id="2" name="Tito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it-IT" dirty="0"/>
          </a:p>
        </p:txBody>
      </p:sp>
      <p:sp>
        <p:nvSpPr>
          <p:cNvPr id="3" name="Sottotito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49827083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olo 4"/>
          <p:cNvSpPr>
            <a:spLocks noGrp="1"/>
          </p:cNvSpPr>
          <p:nvPr>
            <p:ph type="ctrTitle" idx="4294967295"/>
          </p:nvPr>
        </p:nvSpPr>
        <p:spPr>
          <a:xfrm>
            <a:off x="641534" y="4149725"/>
            <a:ext cx="7772400" cy="968375"/>
          </a:xfrm>
        </p:spPr>
        <p:txBody>
          <a:bodyPr>
            <a:noAutofit/>
          </a:bodyPr>
          <a:lstStyle/>
          <a:p>
            <a:pPr algn="ctr"/>
            <a:r>
              <a:rPr lang="it-IT" sz="2800" dirty="0"/>
              <a:t>Firma convenzione </a:t>
            </a:r>
            <a:br>
              <a:rPr lang="it-IT" sz="2800" dirty="0"/>
            </a:br>
            <a:r>
              <a:rPr lang="it-IT" sz="2800" dirty="0"/>
              <a:t>Politecnico di Milano e Veneranda Fabbrica del Duomo di Milano</a:t>
            </a:r>
          </a:p>
        </p:txBody>
      </p:sp>
      <p:sp>
        <p:nvSpPr>
          <p:cNvPr id="11" name="Sottotitolo 10"/>
          <p:cNvSpPr>
            <a:spLocks noGrp="1"/>
          </p:cNvSpPr>
          <p:nvPr>
            <p:ph type="subTitle" idx="4294967295"/>
          </p:nvPr>
        </p:nvSpPr>
        <p:spPr>
          <a:xfrm>
            <a:off x="641534" y="5743574"/>
            <a:ext cx="7772400" cy="708025"/>
          </a:xfrm>
        </p:spPr>
        <p:txBody>
          <a:bodyPr>
            <a:normAutofit fontScale="92500" lnSpcReduction="10000"/>
          </a:bodyPr>
          <a:lstStyle/>
          <a:p>
            <a:pPr algn="ctr"/>
            <a:r>
              <a:rPr lang="it-IT" b="1" dirty="0">
                <a:solidFill>
                  <a:schemeClr val="bg1"/>
                </a:solidFill>
              </a:rPr>
              <a:t>Aula Magna – Rettorato</a:t>
            </a:r>
          </a:p>
          <a:p>
            <a:pPr algn="ctr"/>
            <a:r>
              <a:rPr lang="it-IT" b="1" dirty="0">
                <a:solidFill>
                  <a:schemeClr val="bg1"/>
                </a:solidFill>
              </a:rPr>
              <a:t>Mercoledì 27 maggio 2015</a:t>
            </a:r>
          </a:p>
          <a:p>
            <a:endParaRPr lang="it-IT" dirty="0"/>
          </a:p>
        </p:txBody>
      </p:sp>
      <p:pic>
        <p:nvPicPr>
          <p:cNvPr id="4" name="Immagine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113836" y="1663827"/>
            <a:ext cx="3084576" cy="1301496"/>
          </a:xfrm>
          <a:prstGeom prst="rect">
            <a:avLst/>
          </a:prstGeom>
        </p:spPr>
      </p:pic>
      <p:sp>
        <p:nvSpPr>
          <p:cNvPr id="7" name="Rettangolo 6"/>
          <p:cNvSpPr/>
          <p:nvPr/>
        </p:nvSpPr>
        <p:spPr>
          <a:xfrm>
            <a:off x="0" y="3832224"/>
            <a:ext cx="9144000" cy="3025776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pSp>
        <p:nvGrpSpPr>
          <p:cNvPr id="8" name="Gruppo 7"/>
          <p:cNvGrpSpPr/>
          <p:nvPr/>
        </p:nvGrpSpPr>
        <p:grpSpPr>
          <a:xfrm>
            <a:off x="48007" y="3816351"/>
            <a:ext cx="9036647" cy="180000"/>
            <a:chOff x="1218340" y="275867"/>
            <a:chExt cx="17715122" cy="567843"/>
          </a:xfrm>
        </p:grpSpPr>
        <p:cxnSp>
          <p:nvCxnSpPr>
            <p:cNvPr id="9" name="Connettore 1 8"/>
            <p:cNvCxnSpPr/>
            <p:nvPr userDrawn="1"/>
          </p:nvCxnSpPr>
          <p:spPr>
            <a:xfrm>
              <a:off x="12183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" name="Connettore 1 9"/>
            <p:cNvCxnSpPr/>
            <p:nvPr userDrawn="1"/>
          </p:nvCxnSpPr>
          <p:spPr>
            <a:xfrm>
              <a:off x="13672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" name="Connettore 1 11"/>
            <p:cNvCxnSpPr/>
            <p:nvPr userDrawn="1"/>
          </p:nvCxnSpPr>
          <p:spPr>
            <a:xfrm>
              <a:off x="15160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3" name="Connettore 1 12"/>
            <p:cNvCxnSpPr/>
            <p:nvPr userDrawn="1"/>
          </p:nvCxnSpPr>
          <p:spPr>
            <a:xfrm>
              <a:off x="16649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4" name="Connettore 1 13"/>
            <p:cNvCxnSpPr/>
            <p:nvPr userDrawn="1"/>
          </p:nvCxnSpPr>
          <p:spPr>
            <a:xfrm>
              <a:off x="18138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5" name="Connettore 1 14"/>
            <p:cNvCxnSpPr/>
            <p:nvPr userDrawn="1"/>
          </p:nvCxnSpPr>
          <p:spPr>
            <a:xfrm>
              <a:off x="19626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6" name="Connettore 1 15"/>
            <p:cNvCxnSpPr/>
            <p:nvPr userDrawn="1"/>
          </p:nvCxnSpPr>
          <p:spPr>
            <a:xfrm>
              <a:off x="21115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7" name="Connettore 1 16"/>
            <p:cNvCxnSpPr/>
            <p:nvPr userDrawn="1"/>
          </p:nvCxnSpPr>
          <p:spPr>
            <a:xfrm>
              <a:off x="22604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8" name="Connettore 1 17"/>
            <p:cNvCxnSpPr/>
            <p:nvPr userDrawn="1"/>
          </p:nvCxnSpPr>
          <p:spPr>
            <a:xfrm>
              <a:off x="24092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9" name="Connettore 1 18"/>
            <p:cNvCxnSpPr/>
            <p:nvPr userDrawn="1"/>
          </p:nvCxnSpPr>
          <p:spPr>
            <a:xfrm>
              <a:off x="25581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0" name="Connettore 1 19"/>
            <p:cNvCxnSpPr/>
            <p:nvPr userDrawn="1"/>
          </p:nvCxnSpPr>
          <p:spPr>
            <a:xfrm>
              <a:off x="27070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1" name="Connettore 1 20"/>
            <p:cNvCxnSpPr/>
            <p:nvPr userDrawn="1"/>
          </p:nvCxnSpPr>
          <p:spPr>
            <a:xfrm>
              <a:off x="28558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2" name="Connettore 1 21"/>
            <p:cNvCxnSpPr/>
            <p:nvPr userDrawn="1"/>
          </p:nvCxnSpPr>
          <p:spPr>
            <a:xfrm>
              <a:off x="30047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3" name="Connettore 1 22"/>
            <p:cNvCxnSpPr/>
            <p:nvPr userDrawn="1"/>
          </p:nvCxnSpPr>
          <p:spPr>
            <a:xfrm>
              <a:off x="31536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4" name="Connettore 1 23"/>
            <p:cNvCxnSpPr/>
            <p:nvPr userDrawn="1"/>
          </p:nvCxnSpPr>
          <p:spPr>
            <a:xfrm>
              <a:off x="33024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5" name="Connettore 1 24"/>
            <p:cNvCxnSpPr/>
            <p:nvPr userDrawn="1"/>
          </p:nvCxnSpPr>
          <p:spPr>
            <a:xfrm>
              <a:off x="34513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6" name="Connettore 1 25"/>
            <p:cNvCxnSpPr/>
            <p:nvPr userDrawn="1"/>
          </p:nvCxnSpPr>
          <p:spPr>
            <a:xfrm>
              <a:off x="36002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7" name="Connettore 1 26"/>
            <p:cNvCxnSpPr/>
            <p:nvPr userDrawn="1"/>
          </p:nvCxnSpPr>
          <p:spPr>
            <a:xfrm>
              <a:off x="37490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Connettore 1 27"/>
            <p:cNvCxnSpPr/>
            <p:nvPr userDrawn="1"/>
          </p:nvCxnSpPr>
          <p:spPr>
            <a:xfrm>
              <a:off x="38979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Connettore 1 28"/>
            <p:cNvCxnSpPr/>
            <p:nvPr userDrawn="1"/>
          </p:nvCxnSpPr>
          <p:spPr>
            <a:xfrm>
              <a:off x="404681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Connettore 1 29"/>
            <p:cNvCxnSpPr/>
            <p:nvPr userDrawn="1"/>
          </p:nvCxnSpPr>
          <p:spPr>
            <a:xfrm>
              <a:off x="419568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1" name="Connettore 1 30"/>
            <p:cNvCxnSpPr/>
            <p:nvPr userDrawn="1"/>
          </p:nvCxnSpPr>
          <p:spPr>
            <a:xfrm>
              <a:off x="434454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2" name="Connettore 1 31"/>
            <p:cNvCxnSpPr/>
            <p:nvPr userDrawn="1"/>
          </p:nvCxnSpPr>
          <p:spPr>
            <a:xfrm>
              <a:off x="449341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3" name="Connettore 1 32"/>
            <p:cNvCxnSpPr/>
            <p:nvPr userDrawn="1"/>
          </p:nvCxnSpPr>
          <p:spPr>
            <a:xfrm>
              <a:off x="464228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4" name="Connettore 1 33"/>
            <p:cNvCxnSpPr/>
            <p:nvPr userDrawn="1"/>
          </p:nvCxnSpPr>
          <p:spPr>
            <a:xfrm>
              <a:off x="479114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5" name="Connettore 1 34"/>
            <p:cNvCxnSpPr/>
            <p:nvPr userDrawn="1"/>
          </p:nvCxnSpPr>
          <p:spPr>
            <a:xfrm>
              <a:off x="494001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Connettore 1 35"/>
            <p:cNvCxnSpPr/>
            <p:nvPr userDrawn="1"/>
          </p:nvCxnSpPr>
          <p:spPr>
            <a:xfrm>
              <a:off x="508888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Connettore 1 36"/>
            <p:cNvCxnSpPr/>
            <p:nvPr userDrawn="1"/>
          </p:nvCxnSpPr>
          <p:spPr>
            <a:xfrm>
              <a:off x="523774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Connettore 1 37"/>
            <p:cNvCxnSpPr/>
            <p:nvPr userDrawn="1"/>
          </p:nvCxnSpPr>
          <p:spPr>
            <a:xfrm>
              <a:off x="538661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Connettore 1 38"/>
            <p:cNvCxnSpPr/>
            <p:nvPr userDrawn="1"/>
          </p:nvCxnSpPr>
          <p:spPr>
            <a:xfrm>
              <a:off x="553548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Connettore 1 39"/>
            <p:cNvCxnSpPr/>
            <p:nvPr userDrawn="1"/>
          </p:nvCxnSpPr>
          <p:spPr>
            <a:xfrm>
              <a:off x="568435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1" name="Connettore 1 40"/>
            <p:cNvCxnSpPr/>
            <p:nvPr userDrawn="1"/>
          </p:nvCxnSpPr>
          <p:spPr>
            <a:xfrm>
              <a:off x="583321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2" name="Connettore 1 41"/>
            <p:cNvCxnSpPr/>
            <p:nvPr userDrawn="1"/>
          </p:nvCxnSpPr>
          <p:spPr>
            <a:xfrm>
              <a:off x="598208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3" name="Connettore 1 42"/>
            <p:cNvCxnSpPr/>
            <p:nvPr userDrawn="1"/>
          </p:nvCxnSpPr>
          <p:spPr>
            <a:xfrm>
              <a:off x="613095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4" name="Connettore 1 43"/>
            <p:cNvCxnSpPr/>
            <p:nvPr userDrawn="1"/>
          </p:nvCxnSpPr>
          <p:spPr>
            <a:xfrm>
              <a:off x="627981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5" name="Connettore 1 44"/>
            <p:cNvCxnSpPr/>
            <p:nvPr userDrawn="1"/>
          </p:nvCxnSpPr>
          <p:spPr>
            <a:xfrm>
              <a:off x="642868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6" name="Connettore 1 45"/>
            <p:cNvCxnSpPr/>
            <p:nvPr userDrawn="1"/>
          </p:nvCxnSpPr>
          <p:spPr>
            <a:xfrm>
              <a:off x="657755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7" name="Connettore 1 46"/>
            <p:cNvCxnSpPr/>
            <p:nvPr userDrawn="1"/>
          </p:nvCxnSpPr>
          <p:spPr>
            <a:xfrm>
              <a:off x="672641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8" name="Connettore 1 47"/>
            <p:cNvCxnSpPr/>
            <p:nvPr userDrawn="1"/>
          </p:nvCxnSpPr>
          <p:spPr>
            <a:xfrm>
              <a:off x="687528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9" name="Connettore 1 48"/>
            <p:cNvCxnSpPr/>
            <p:nvPr userDrawn="1"/>
          </p:nvCxnSpPr>
          <p:spPr>
            <a:xfrm>
              <a:off x="702415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0" name="Connettore 1 49"/>
            <p:cNvCxnSpPr/>
            <p:nvPr userDrawn="1"/>
          </p:nvCxnSpPr>
          <p:spPr>
            <a:xfrm>
              <a:off x="717302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1" name="Connettore 1 50"/>
            <p:cNvCxnSpPr/>
            <p:nvPr userDrawn="1"/>
          </p:nvCxnSpPr>
          <p:spPr>
            <a:xfrm>
              <a:off x="732188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2" name="Connettore 1 51"/>
            <p:cNvCxnSpPr/>
            <p:nvPr userDrawn="1"/>
          </p:nvCxnSpPr>
          <p:spPr>
            <a:xfrm>
              <a:off x="747075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3" name="Connettore 1 52"/>
            <p:cNvCxnSpPr/>
            <p:nvPr userDrawn="1"/>
          </p:nvCxnSpPr>
          <p:spPr>
            <a:xfrm>
              <a:off x="761962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4" name="Connettore 1 53"/>
            <p:cNvCxnSpPr/>
            <p:nvPr userDrawn="1"/>
          </p:nvCxnSpPr>
          <p:spPr>
            <a:xfrm>
              <a:off x="776848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5" name="Connettore 1 54"/>
            <p:cNvCxnSpPr/>
            <p:nvPr userDrawn="1"/>
          </p:nvCxnSpPr>
          <p:spPr>
            <a:xfrm>
              <a:off x="791735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6" name="Connettore 1 55"/>
            <p:cNvCxnSpPr/>
            <p:nvPr userDrawn="1"/>
          </p:nvCxnSpPr>
          <p:spPr>
            <a:xfrm>
              <a:off x="806622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7" name="Connettore 1 56"/>
            <p:cNvCxnSpPr/>
            <p:nvPr userDrawn="1"/>
          </p:nvCxnSpPr>
          <p:spPr>
            <a:xfrm>
              <a:off x="821508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8" name="Connettore 1 57"/>
            <p:cNvCxnSpPr/>
            <p:nvPr userDrawn="1"/>
          </p:nvCxnSpPr>
          <p:spPr>
            <a:xfrm>
              <a:off x="836395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59" name="Connettore 1 58"/>
            <p:cNvCxnSpPr/>
            <p:nvPr userDrawn="1"/>
          </p:nvCxnSpPr>
          <p:spPr>
            <a:xfrm>
              <a:off x="851282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0" name="Connettore 1 59"/>
            <p:cNvCxnSpPr/>
            <p:nvPr userDrawn="1"/>
          </p:nvCxnSpPr>
          <p:spPr>
            <a:xfrm>
              <a:off x="866169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1" name="Connettore 1 60"/>
            <p:cNvCxnSpPr/>
            <p:nvPr userDrawn="1"/>
          </p:nvCxnSpPr>
          <p:spPr>
            <a:xfrm>
              <a:off x="881055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2" name="Connettore 1 61"/>
            <p:cNvCxnSpPr/>
            <p:nvPr userDrawn="1"/>
          </p:nvCxnSpPr>
          <p:spPr>
            <a:xfrm>
              <a:off x="895942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3" name="Connettore 1 62"/>
            <p:cNvCxnSpPr/>
            <p:nvPr userDrawn="1"/>
          </p:nvCxnSpPr>
          <p:spPr>
            <a:xfrm>
              <a:off x="910829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4" name="Connettore 1 63"/>
            <p:cNvCxnSpPr/>
            <p:nvPr userDrawn="1"/>
          </p:nvCxnSpPr>
          <p:spPr>
            <a:xfrm>
              <a:off x="925715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5" name="Connettore 1 64"/>
            <p:cNvCxnSpPr/>
            <p:nvPr userDrawn="1"/>
          </p:nvCxnSpPr>
          <p:spPr>
            <a:xfrm>
              <a:off x="940602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6" name="Connettore 1 65"/>
            <p:cNvCxnSpPr/>
            <p:nvPr userDrawn="1"/>
          </p:nvCxnSpPr>
          <p:spPr>
            <a:xfrm>
              <a:off x="955489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7" name="Connettore 1 66"/>
            <p:cNvCxnSpPr/>
            <p:nvPr userDrawn="1"/>
          </p:nvCxnSpPr>
          <p:spPr>
            <a:xfrm>
              <a:off x="970375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8" name="Connettore 1 67"/>
            <p:cNvCxnSpPr/>
            <p:nvPr userDrawn="1"/>
          </p:nvCxnSpPr>
          <p:spPr>
            <a:xfrm>
              <a:off x="985262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69" name="Connettore 1 68"/>
            <p:cNvCxnSpPr/>
            <p:nvPr userDrawn="1"/>
          </p:nvCxnSpPr>
          <p:spPr>
            <a:xfrm>
              <a:off x="1000149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0" name="Connettore 1 69"/>
            <p:cNvCxnSpPr/>
            <p:nvPr userDrawn="1"/>
          </p:nvCxnSpPr>
          <p:spPr>
            <a:xfrm>
              <a:off x="1015036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1" name="Connettore 1 70"/>
            <p:cNvCxnSpPr/>
            <p:nvPr userDrawn="1"/>
          </p:nvCxnSpPr>
          <p:spPr>
            <a:xfrm>
              <a:off x="1029922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2" name="Connettore 1 71"/>
            <p:cNvCxnSpPr/>
            <p:nvPr userDrawn="1"/>
          </p:nvCxnSpPr>
          <p:spPr>
            <a:xfrm>
              <a:off x="1044809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3" name="Connettore 1 72"/>
            <p:cNvCxnSpPr/>
            <p:nvPr userDrawn="1"/>
          </p:nvCxnSpPr>
          <p:spPr>
            <a:xfrm>
              <a:off x="1059696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4" name="Connettore 1 73"/>
            <p:cNvCxnSpPr/>
            <p:nvPr userDrawn="1"/>
          </p:nvCxnSpPr>
          <p:spPr>
            <a:xfrm>
              <a:off x="1074582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5" name="Connettore 1 74"/>
            <p:cNvCxnSpPr/>
            <p:nvPr userDrawn="1"/>
          </p:nvCxnSpPr>
          <p:spPr>
            <a:xfrm>
              <a:off x="1089469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6" name="Connettore 1 75"/>
            <p:cNvCxnSpPr/>
            <p:nvPr userDrawn="1"/>
          </p:nvCxnSpPr>
          <p:spPr>
            <a:xfrm>
              <a:off x="110435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7" name="Connettore 1 76"/>
            <p:cNvCxnSpPr/>
            <p:nvPr userDrawn="1"/>
          </p:nvCxnSpPr>
          <p:spPr>
            <a:xfrm>
              <a:off x="1119242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8" name="Connettore 1 77"/>
            <p:cNvCxnSpPr/>
            <p:nvPr userDrawn="1"/>
          </p:nvCxnSpPr>
          <p:spPr>
            <a:xfrm>
              <a:off x="1134129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79" name="Connettore 1 78"/>
            <p:cNvCxnSpPr/>
            <p:nvPr userDrawn="1"/>
          </p:nvCxnSpPr>
          <p:spPr>
            <a:xfrm>
              <a:off x="1149016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0" name="Connettore 1 79"/>
            <p:cNvCxnSpPr/>
            <p:nvPr userDrawn="1"/>
          </p:nvCxnSpPr>
          <p:spPr>
            <a:xfrm>
              <a:off x="1163903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1" name="Connettore 1 80"/>
            <p:cNvCxnSpPr/>
            <p:nvPr userDrawn="1"/>
          </p:nvCxnSpPr>
          <p:spPr>
            <a:xfrm>
              <a:off x="1178789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2" name="Connettore 1 81"/>
            <p:cNvCxnSpPr/>
            <p:nvPr userDrawn="1"/>
          </p:nvCxnSpPr>
          <p:spPr>
            <a:xfrm>
              <a:off x="1193676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3" name="Connettore 1 82"/>
            <p:cNvCxnSpPr/>
            <p:nvPr userDrawn="1"/>
          </p:nvCxnSpPr>
          <p:spPr>
            <a:xfrm>
              <a:off x="1208563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4" name="Connettore 1 83"/>
            <p:cNvCxnSpPr/>
            <p:nvPr userDrawn="1"/>
          </p:nvCxnSpPr>
          <p:spPr>
            <a:xfrm>
              <a:off x="1223449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5" name="Connettore 1 84"/>
            <p:cNvCxnSpPr/>
            <p:nvPr userDrawn="1"/>
          </p:nvCxnSpPr>
          <p:spPr>
            <a:xfrm>
              <a:off x="1238336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6" name="Connettore 1 85"/>
            <p:cNvCxnSpPr/>
            <p:nvPr userDrawn="1"/>
          </p:nvCxnSpPr>
          <p:spPr>
            <a:xfrm>
              <a:off x="1253223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7" name="Connettore 1 86"/>
            <p:cNvCxnSpPr/>
            <p:nvPr userDrawn="1"/>
          </p:nvCxnSpPr>
          <p:spPr>
            <a:xfrm>
              <a:off x="1268109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8" name="Connettore 1 87"/>
            <p:cNvCxnSpPr/>
            <p:nvPr userDrawn="1"/>
          </p:nvCxnSpPr>
          <p:spPr>
            <a:xfrm>
              <a:off x="1282996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89" name="Connettore 1 88"/>
            <p:cNvCxnSpPr/>
            <p:nvPr userDrawn="1"/>
          </p:nvCxnSpPr>
          <p:spPr>
            <a:xfrm>
              <a:off x="1297883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0" name="Connettore 1 89"/>
            <p:cNvCxnSpPr/>
            <p:nvPr userDrawn="1"/>
          </p:nvCxnSpPr>
          <p:spPr>
            <a:xfrm>
              <a:off x="1312770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1" name="Connettore 1 90"/>
            <p:cNvCxnSpPr/>
            <p:nvPr userDrawn="1"/>
          </p:nvCxnSpPr>
          <p:spPr>
            <a:xfrm>
              <a:off x="1327656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2" name="Connettore 1 91"/>
            <p:cNvCxnSpPr/>
            <p:nvPr userDrawn="1"/>
          </p:nvCxnSpPr>
          <p:spPr>
            <a:xfrm>
              <a:off x="1342543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3" name="Connettore 1 92"/>
            <p:cNvCxnSpPr/>
            <p:nvPr userDrawn="1"/>
          </p:nvCxnSpPr>
          <p:spPr>
            <a:xfrm>
              <a:off x="1357430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4" name="Connettore 1 93"/>
            <p:cNvCxnSpPr/>
            <p:nvPr userDrawn="1"/>
          </p:nvCxnSpPr>
          <p:spPr>
            <a:xfrm>
              <a:off x="1372316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5" name="Connettore 1 94"/>
            <p:cNvCxnSpPr/>
            <p:nvPr userDrawn="1"/>
          </p:nvCxnSpPr>
          <p:spPr>
            <a:xfrm>
              <a:off x="1387203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6" name="Connettore 1 95"/>
            <p:cNvCxnSpPr/>
            <p:nvPr userDrawn="1"/>
          </p:nvCxnSpPr>
          <p:spPr>
            <a:xfrm>
              <a:off x="1402090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7" name="Connettore 1 96"/>
            <p:cNvCxnSpPr/>
            <p:nvPr userDrawn="1"/>
          </p:nvCxnSpPr>
          <p:spPr>
            <a:xfrm>
              <a:off x="1416976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8" name="Connettore 1 97"/>
            <p:cNvCxnSpPr/>
            <p:nvPr userDrawn="1"/>
          </p:nvCxnSpPr>
          <p:spPr>
            <a:xfrm>
              <a:off x="1431863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99" name="Connettore 1 98"/>
            <p:cNvCxnSpPr/>
            <p:nvPr userDrawn="1"/>
          </p:nvCxnSpPr>
          <p:spPr>
            <a:xfrm>
              <a:off x="1446750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0" name="Connettore 1 99"/>
            <p:cNvCxnSpPr/>
            <p:nvPr userDrawn="1"/>
          </p:nvCxnSpPr>
          <p:spPr>
            <a:xfrm>
              <a:off x="1461637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1" name="Connettore 1 100"/>
            <p:cNvCxnSpPr/>
            <p:nvPr userDrawn="1"/>
          </p:nvCxnSpPr>
          <p:spPr>
            <a:xfrm>
              <a:off x="1476523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2" name="Connettore 1 101"/>
            <p:cNvCxnSpPr/>
            <p:nvPr userDrawn="1"/>
          </p:nvCxnSpPr>
          <p:spPr>
            <a:xfrm>
              <a:off x="1491410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3" name="Connettore 1 102"/>
            <p:cNvCxnSpPr/>
            <p:nvPr userDrawn="1"/>
          </p:nvCxnSpPr>
          <p:spPr>
            <a:xfrm>
              <a:off x="1506297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4" name="Connettore 1 103"/>
            <p:cNvCxnSpPr/>
            <p:nvPr userDrawn="1"/>
          </p:nvCxnSpPr>
          <p:spPr>
            <a:xfrm>
              <a:off x="1521183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5" name="Connettore 1 104"/>
            <p:cNvCxnSpPr/>
            <p:nvPr userDrawn="1"/>
          </p:nvCxnSpPr>
          <p:spPr>
            <a:xfrm>
              <a:off x="1536070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6" name="Connettore 1 105"/>
            <p:cNvCxnSpPr/>
            <p:nvPr userDrawn="1"/>
          </p:nvCxnSpPr>
          <p:spPr>
            <a:xfrm>
              <a:off x="1550957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7" name="Connettore 1 106"/>
            <p:cNvCxnSpPr/>
            <p:nvPr userDrawn="1"/>
          </p:nvCxnSpPr>
          <p:spPr>
            <a:xfrm>
              <a:off x="1565843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8" name="Connettore 1 107"/>
            <p:cNvCxnSpPr/>
            <p:nvPr userDrawn="1"/>
          </p:nvCxnSpPr>
          <p:spPr>
            <a:xfrm>
              <a:off x="1580730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09" name="Connettore 1 108"/>
            <p:cNvCxnSpPr/>
            <p:nvPr userDrawn="1"/>
          </p:nvCxnSpPr>
          <p:spPr>
            <a:xfrm>
              <a:off x="1595617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0" name="Connettore 1 109"/>
            <p:cNvCxnSpPr/>
            <p:nvPr userDrawn="1"/>
          </p:nvCxnSpPr>
          <p:spPr>
            <a:xfrm>
              <a:off x="1610504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1" name="Connettore 1 110"/>
            <p:cNvCxnSpPr/>
            <p:nvPr userDrawn="1"/>
          </p:nvCxnSpPr>
          <p:spPr>
            <a:xfrm>
              <a:off x="1625390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2" name="Connettore 1 111"/>
            <p:cNvCxnSpPr/>
            <p:nvPr userDrawn="1"/>
          </p:nvCxnSpPr>
          <p:spPr>
            <a:xfrm>
              <a:off x="1640277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3" name="Connettore 1 112"/>
            <p:cNvCxnSpPr/>
            <p:nvPr userDrawn="1"/>
          </p:nvCxnSpPr>
          <p:spPr>
            <a:xfrm>
              <a:off x="1655164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4" name="Connettore 1 113"/>
            <p:cNvCxnSpPr/>
            <p:nvPr userDrawn="1"/>
          </p:nvCxnSpPr>
          <p:spPr>
            <a:xfrm>
              <a:off x="1670050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5" name="Connettore 1 114"/>
            <p:cNvCxnSpPr/>
            <p:nvPr userDrawn="1"/>
          </p:nvCxnSpPr>
          <p:spPr>
            <a:xfrm>
              <a:off x="1684937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6" name="Connettore 1 115"/>
            <p:cNvCxnSpPr/>
            <p:nvPr userDrawn="1"/>
          </p:nvCxnSpPr>
          <p:spPr>
            <a:xfrm>
              <a:off x="1699824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7" name="Connettore 1 116"/>
            <p:cNvCxnSpPr/>
            <p:nvPr userDrawn="1"/>
          </p:nvCxnSpPr>
          <p:spPr>
            <a:xfrm>
              <a:off x="1714710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8" name="Connettore 1 117"/>
            <p:cNvCxnSpPr/>
            <p:nvPr userDrawn="1"/>
          </p:nvCxnSpPr>
          <p:spPr>
            <a:xfrm>
              <a:off x="1729597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19" name="Connettore 1 118"/>
            <p:cNvCxnSpPr/>
            <p:nvPr userDrawn="1"/>
          </p:nvCxnSpPr>
          <p:spPr>
            <a:xfrm>
              <a:off x="17444843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0" name="Connettore 1 119"/>
            <p:cNvCxnSpPr/>
            <p:nvPr userDrawn="1"/>
          </p:nvCxnSpPr>
          <p:spPr>
            <a:xfrm>
              <a:off x="17593710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1" name="Connettore 1 120"/>
            <p:cNvCxnSpPr/>
            <p:nvPr userDrawn="1"/>
          </p:nvCxnSpPr>
          <p:spPr>
            <a:xfrm>
              <a:off x="17742577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2" name="Connettore 1 121"/>
            <p:cNvCxnSpPr/>
            <p:nvPr userDrawn="1"/>
          </p:nvCxnSpPr>
          <p:spPr>
            <a:xfrm>
              <a:off x="17891444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3" name="Connettore 1 122"/>
            <p:cNvCxnSpPr/>
            <p:nvPr userDrawn="1"/>
          </p:nvCxnSpPr>
          <p:spPr>
            <a:xfrm>
              <a:off x="18040311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4" name="Connettore 1 123"/>
            <p:cNvCxnSpPr/>
            <p:nvPr userDrawn="1"/>
          </p:nvCxnSpPr>
          <p:spPr>
            <a:xfrm>
              <a:off x="18189178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5" name="Connettore 1 124"/>
            <p:cNvCxnSpPr/>
            <p:nvPr userDrawn="1"/>
          </p:nvCxnSpPr>
          <p:spPr>
            <a:xfrm>
              <a:off x="18338045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6" name="Connettore 1 125"/>
            <p:cNvCxnSpPr/>
            <p:nvPr userDrawn="1"/>
          </p:nvCxnSpPr>
          <p:spPr>
            <a:xfrm>
              <a:off x="1848691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7" name="Connettore 1 126"/>
            <p:cNvCxnSpPr/>
            <p:nvPr userDrawn="1"/>
          </p:nvCxnSpPr>
          <p:spPr>
            <a:xfrm>
              <a:off x="18635779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8" name="Connettore 1 127"/>
            <p:cNvCxnSpPr/>
            <p:nvPr userDrawn="1"/>
          </p:nvCxnSpPr>
          <p:spPr>
            <a:xfrm>
              <a:off x="18784646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129" name="Connettore 1 128"/>
            <p:cNvCxnSpPr/>
            <p:nvPr userDrawn="1"/>
          </p:nvCxnSpPr>
          <p:spPr>
            <a:xfrm>
              <a:off x="18933462" y="275867"/>
              <a:ext cx="0" cy="567843"/>
            </a:xfrm>
            <a:prstGeom prst="line">
              <a:avLst/>
            </a:prstGeom>
            <a:ln w="12700">
              <a:solidFill>
                <a:schemeClr val="bg1"/>
              </a:solidFill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30" name="Titolo 1"/>
          <p:cNvSpPr txBox="1">
            <a:spLocks/>
          </p:cNvSpPr>
          <p:nvPr/>
        </p:nvSpPr>
        <p:spPr>
          <a:xfrm>
            <a:off x="641534" y="4149725"/>
            <a:ext cx="7772400" cy="968375"/>
          </a:xfrm>
          <a:prstGeom prst="rect">
            <a:avLst/>
          </a:prstGeom>
        </p:spPr>
        <p:txBody>
          <a:bodyPr>
            <a:normAutofit fontScale="92500" lnSpcReduction="20000"/>
          </a:bodyPr>
          <a:lstStyle>
            <a:lvl1pPr marL="0" indent="0" algn="l" defTabSz="457200" rtl="0" eaLnBrk="1" latinLnBrk="0" hangingPunct="1">
              <a:spcBef>
                <a:spcPct val="0"/>
              </a:spcBef>
              <a:buNone/>
              <a:defRPr sz="3600" b="1" kern="1200">
                <a:solidFill>
                  <a:schemeClr val="bg1"/>
                </a:solidFill>
                <a:latin typeface="Arial"/>
                <a:ea typeface="+mj-ea"/>
                <a:cs typeface="Arial"/>
              </a:defRPr>
            </a:lvl1pPr>
          </a:lstStyle>
          <a:p>
            <a:r>
              <a:rPr lang="it-IT" dirty="0"/>
              <a:t>Fare clic per modificare lo stile del titolo</a:t>
            </a:r>
          </a:p>
        </p:txBody>
      </p:sp>
      <p:sp>
        <p:nvSpPr>
          <p:cNvPr id="131" name="Sottotitolo 2"/>
          <p:cNvSpPr txBox="1">
            <a:spLocks/>
          </p:cNvSpPr>
          <p:nvPr/>
        </p:nvSpPr>
        <p:spPr>
          <a:xfrm>
            <a:off x="641534" y="5118100"/>
            <a:ext cx="7772400" cy="1333500"/>
          </a:xfrm>
          <a:prstGeom prst="rect">
            <a:avLst/>
          </a:prstGeom>
        </p:spPr>
        <p:txBody>
          <a:bodyPr/>
          <a:lstStyle>
            <a:lvl1pPr marL="0" indent="0" algn="l" defTabSz="457200" rtl="0" eaLnBrk="1" latinLnBrk="0" hangingPunct="1">
              <a:spcBef>
                <a:spcPct val="20000"/>
              </a:spcBef>
              <a:buFont typeface="Wingdings" charset="2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200" kern="1200">
                <a:solidFill>
                  <a:schemeClr val="tx1">
                    <a:tint val="75000"/>
                  </a:schemeClr>
                </a:solidFill>
                <a:latin typeface="Arial"/>
                <a:ea typeface="+mn-ea"/>
                <a:cs typeface="Arial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it-IT" dirty="0">
                <a:solidFill>
                  <a:schemeClr val="bg1"/>
                </a:solidFill>
              </a:rPr>
              <a:t>Fare clic per modificare lo stile del sottotitolo dello schema</a:t>
            </a:r>
          </a:p>
        </p:txBody>
      </p:sp>
      <p:sp>
        <p:nvSpPr>
          <p:cNvPr id="2" name="CasellaDiTesto 1"/>
          <p:cNvSpPr txBox="1"/>
          <p:nvPr/>
        </p:nvSpPr>
        <p:spPr>
          <a:xfrm>
            <a:off x="4908066" y="2047875"/>
            <a:ext cx="2885661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it-IT" dirty="0"/>
              <a:t>Inserimento secondo logo</a:t>
            </a:r>
          </a:p>
          <a:p>
            <a:endParaRPr lang="it-IT" dirty="0"/>
          </a:p>
        </p:txBody>
      </p:sp>
    </p:spTree>
    <p:extLst>
      <p:ext uri="{BB962C8B-B14F-4D97-AF65-F5344CB8AC3E}">
        <p14:creationId xmlns:p14="http://schemas.microsoft.com/office/powerpoint/2010/main" val="165949582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it-IT" sz="3100" dirty="0"/>
              <a:t>Dataset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217824" y="1600200"/>
            <a:ext cx="4571891" cy="4525963"/>
          </a:xfrm>
        </p:spPr>
        <p:txBody>
          <a:bodyPr/>
          <a:lstStyle/>
          <a:p>
            <a:pPr algn="just"/>
            <a:r>
              <a:rPr lang="en-GB" dirty="0"/>
              <a:t>The PISA dataset collects data about the academic knowledge and real-life skills of 15 years-old students around the world (</a:t>
            </a:r>
            <a:r>
              <a:rPr lang="en-GB" dirty="0">
                <a:hlinkClick r:id="rId2"/>
              </a:rPr>
              <a:t>https://www.oecd.org/pisa/data/</a:t>
            </a:r>
            <a:r>
              <a:rPr lang="en-GB" dirty="0"/>
              <a:t>). </a:t>
            </a:r>
          </a:p>
          <a:p>
            <a:pPr algn="just"/>
            <a:r>
              <a:rPr lang="en-GB" dirty="0"/>
              <a:t>The main data files are: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Students-questionnaire.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School-questionnaire.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Teacher-questionnaire.</a:t>
            </a:r>
          </a:p>
          <a:p>
            <a:pPr algn="just"/>
            <a:r>
              <a:rPr lang="en-GB" dirty="0"/>
              <a:t>We will focus on the </a:t>
            </a:r>
            <a:r>
              <a:rPr lang="en-GB" u="sng" dirty="0"/>
              <a:t>Students-questionnaire.</a:t>
            </a:r>
          </a:p>
          <a:p>
            <a:pPr marL="342900" indent="-342900" algn="just">
              <a:buFontTx/>
              <a:buChar char="-"/>
            </a:pPr>
            <a:endParaRPr lang="en-GB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pic>
        <p:nvPicPr>
          <p:cNvPr id="6" name="Immagine 5">
            <a:extLst>
              <a:ext uri="{FF2B5EF4-FFF2-40B4-BE49-F238E27FC236}">
                <a16:creationId xmlns:a16="http://schemas.microsoft.com/office/drawing/2014/main" id="{8351CA1F-B33D-406D-75DD-8C39834A15E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4789715" y="1828801"/>
            <a:ext cx="4136461" cy="3581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831189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100" dirty="0"/>
              <a:t>Research Question</a:t>
            </a:r>
            <a:r>
              <a:rPr lang="it-IT" sz="3100" dirty="0"/>
              <a:t> 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3831771" cy="4525963"/>
          </a:xfrm>
        </p:spPr>
        <p:txBody>
          <a:bodyPr/>
          <a:lstStyle/>
          <a:p>
            <a:pPr algn="just"/>
            <a:r>
              <a:rPr lang="en-GB" dirty="0"/>
              <a:t>We want to investigate if there are any relationships in motivation and academic performances in 15 years-old students participating the PISA Study. Furthermore, we would like to understand what drives motivation and if such drivers are the same across different countries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38364968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>
          <a:xfrm>
            <a:off x="281478" y="138447"/>
            <a:ext cx="8581043" cy="840400"/>
          </a:xfrm>
        </p:spPr>
        <p:txBody>
          <a:bodyPr>
            <a:normAutofit/>
          </a:bodyPr>
          <a:lstStyle/>
          <a:p>
            <a:r>
              <a:rPr lang="en-GB" sz="3100" dirty="0"/>
              <a:t>How do we define motivation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8412364" cy="4525963"/>
          </a:xfrm>
        </p:spPr>
        <p:txBody>
          <a:bodyPr>
            <a:normAutofit/>
          </a:bodyPr>
          <a:lstStyle/>
          <a:p>
            <a:pPr algn="just"/>
            <a:r>
              <a:rPr lang="en-US" b="0" i="0" u="none" strike="noStrike" dirty="0">
                <a:solidFill>
                  <a:srgbClr val="000000"/>
                </a:solidFill>
                <a:effectLst/>
                <a:latin typeface="Arial" panose="020B0604020202020204" pitchFamily="34" charset="0"/>
              </a:rPr>
              <a:t>We isolated the features (mostly numerical indicators) that we thought would be representative of the motivation: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  <p:graphicFrame>
        <p:nvGraphicFramePr>
          <p:cNvPr id="5" name="Tabella 5">
            <a:extLst>
              <a:ext uri="{FF2B5EF4-FFF2-40B4-BE49-F238E27FC236}">
                <a16:creationId xmlns:a16="http://schemas.microsoft.com/office/drawing/2014/main" id="{C8B6C163-8E95-62A7-51A6-DA5C7158D24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504783280"/>
              </p:ext>
            </p:extLst>
          </p:nvPr>
        </p:nvGraphicFramePr>
        <p:xfrm>
          <a:off x="560070" y="2511900"/>
          <a:ext cx="8126730" cy="310078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94610">
                  <a:extLst>
                    <a:ext uri="{9D8B030D-6E8A-4147-A177-3AD203B41FA5}">
                      <a16:colId xmlns:a16="http://schemas.microsoft.com/office/drawing/2014/main" val="2587154934"/>
                    </a:ext>
                  </a:extLst>
                </a:gridCol>
                <a:gridCol w="5532120">
                  <a:extLst>
                    <a:ext uri="{9D8B030D-6E8A-4147-A177-3AD203B41FA5}">
                      <a16:colId xmlns:a16="http://schemas.microsoft.com/office/drawing/2014/main" val="1022385650"/>
                    </a:ext>
                  </a:extLst>
                </a:gridCol>
              </a:tblGrid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Index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Description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08433485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Expected occupation.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Expected occupational status based on the level of education.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24853387"/>
                  </a:ext>
                </a:extLst>
              </a:tr>
              <a:tr h="354848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Parents support.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Parent’s emotional support perceived by the students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948876488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Competitiveness at school.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How competitive a school is and the students attending it.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57960473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Cooperation at school.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Perception of cooperation at school.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015959727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Fear of failure.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Perception of fear of failure at school.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158259418"/>
                  </a:ext>
                </a:extLst>
              </a:tr>
              <a:tr h="361136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Resilience.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How a student is prone to recover quickly from difficulties.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71732126"/>
                  </a:ext>
                </a:extLst>
              </a:tr>
              <a:tr h="0"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Desire to master knowledge.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1600" noProof="0" dirty="0"/>
                        <a:t>Summarizes the student desire to learn and understand the content of classes.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525594230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2614555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100" dirty="0"/>
              <a:t>Preliminary analysis 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4114800" cy="4525963"/>
          </a:xfrm>
        </p:spPr>
        <p:txBody>
          <a:bodyPr/>
          <a:lstStyle/>
          <a:p>
            <a:pPr algn="just"/>
            <a:r>
              <a:rPr lang="en-GB" dirty="0"/>
              <a:t>First steps: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Select the features’ columns and rename them.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Eliminate the </a:t>
            </a:r>
            <a:r>
              <a:rPr lang="en-GB" i="1" dirty="0"/>
              <a:t>NA</a:t>
            </a:r>
            <a:r>
              <a:rPr lang="en-GB" dirty="0"/>
              <a:t> values.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Convert all strings in numerical values.</a:t>
            </a:r>
          </a:p>
          <a:p>
            <a:pPr marL="342900" indent="-342900" algn="just">
              <a:buFontTx/>
              <a:buChar char="-"/>
            </a:pPr>
            <a:r>
              <a:rPr lang="en-GB" dirty="0"/>
              <a:t>Visualize data with boxplot.</a:t>
            </a:r>
          </a:p>
          <a:p>
            <a:pPr algn="just"/>
            <a:r>
              <a:rPr lang="en-GB" dirty="0"/>
              <a:t>Since the dataset has too many observations, we focus only on one country (“Italy”).</a:t>
            </a:r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69867686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GB" sz="3100" dirty="0"/>
              <a:t>Preliminary analysis </a:t>
            </a:r>
          </a:p>
        </p:txBody>
      </p:sp>
      <p:sp>
        <p:nvSpPr>
          <p:cNvPr id="3" name="Segnaposto contenuto 2"/>
          <p:cNvSpPr>
            <a:spLocks noGrp="1"/>
          </p:cNvSpPr>
          <p:nvPr>
            <p:ph idx="1"/>
          </p:nvPr>
        </p:nvSpPr>
        <p:spPr>
          <a:xfrm>
            <a:off x="457200" y="1600200"/>
            <a:ext cx="7795260" cy="4525963"/>
          </a:xfrm>
        </p:spPr>
        <p:txBody>
          <a:bodyPr/>
          <a:lstStyle/>
          <a:p>
            <a:r>
              <a:rPr lang="en-GB" sz="2200" dirty="0"/>
              <a:t>Analysis done so </a:t>
            </a:r>
            <a:r>
              <a:rPr lang="en-GB" sz="2200"/>
              <a:t>far:</a:t>
            </a:r>
            <a:endParaRPr lang="en-GB" sz="2200" dirty="0"/>
          </a:p>
        </p:txBody>
      </p:sp>
      <p:sp>
        <p:nvSpPr>
          <p:cNvPr id="4" name="Rettangolo 3">
            <a:extLst>
              <a:ext uri="{FF2B5EF4-FFF2-40B4-BE49-F238E27FC236}">
                <a16:creationId xmlns:a16="http://schemas.microsoft.com/office/drawing/2014/main" id="{F9C10D6A-7117-7A24-6FC5-E5898022E4BC}"/>
              </a:ext>
            </a:extLst>
          </p:cNvPr>
          <p:cNvSpPr/>
          <p:nvPr/>
        </p:nvSpPr>
        <p:spPr>
          <a:xfrm>
            <a:off x="176981" y="6292645"/>
            <a:ext cx="3156154" cy="442452"/>
          </a:xfrm>
          <a:prstGeom prst="rect">
            <a:avLst/>
          </a:prstGeom>
          <a:solidFill>
            <a:srgbClr val="728FA5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22252144"/>
      </p:ext>
    </p:extLst>
  </p:cSld>
  <p:clrMapOvr>
    <a:masterClrMapping/>
  </p:clrMapOvr>
</p:sld>
</file>

<file path=ppt/theme/theme1.xml><?xml version="1.0" encoding="utf-8"?>
<a:theme xmlns:a="http://schemas.openxmlformats.org/drawingml/2006/main" name="POLI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POLI</Template>
  <TotalTime>373</TotalTime>
  <Words>339</Words>
  <Application>Microsoft Office PowerPoint</Application>
  <PresentationFormat>Presentazione su schermo (4:3)</PresentationFormat>
  <Paragraphs>46</Paragraphs>
  <Slides>8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8</vt:i4>
      </vt:variant>
    </vt:vector>
  </HeadingPairs>
  <TitlesOfParts>
    <vt:vector size="12" baseType="lpstr">
      <vt:lpstr>Arial</vt:lpstr>
      <vt:lpstr>Calibri</vt:lpstr>
      <vt:lpstr>Wingdings</vt:lpstr>
      <vt:lpstr>POLI</vt:lpstr>
      <vt:lpstr>Titolo presentazione sottotitolo</vt:lpstr>
      <vt:lpstr>Presentazione standard di PowerPoint</vt:lpstr>
      <vt:lpstr>Firma convenzione  Politecnico di Milano e Veneranda Fabbrica del Duomo di Milano</vt:lpstr>
      <vt:lpstr>Dataset</vt:lpstr>
      <vt:lpstr>Research Question </vt:lpstr>
      <vt:lpstr>How do we define motivation</vt:lpstr>
      <vt:lpstr>Preliminary analysis </vt:lpstr>
      <vt:lpstr>Preliminary analysis </vt:lpstr>
    </vt:vector>
  </TitlesOfParts>
  <Company>Area Servizi ICT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Presentazione standard di PowerPoint</dc:title>
  <dc:creator>Mattia Brambilla</dc:creator>
  <cp:lastModifiedBy>Leonardo Cesani</cp:lastModifiedBy>
  <cp:revision>25</cp:revision>
  <dcterms:created xsi:type="dcterms:W3CDTF">2015-05-26T12:27:57Z</dcterms:created>
  <dcterms:modified xsi:type="dcterms:W3CDTF">2023-04-11T13:23:03Z</dcterms:modified>
</cp:coreProperties>
</file>